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6" r:id="rId4"/>
    <p:sldId id="267" r:id="rId5"/>
    <p:sldId id="265" r:id="rId6"/>
    <p:sldId id="268" r:id="rId7"/>
    <p:sldId id="258" r:id="rId8"/>
    <p:sldId id="263" r:id="rId9"/>
    <p:sldId id="269"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6" autoAdjust="0"/>
    <p:restoredTop sz="94660"/>
  </p:normalViewPr>
  <p:slideViewPr>
    <p:cSldViewPr>
      <p:cViewPr>
        <p:scale>
          <a:sx n="75" d="100"/>
          <a:sy n="75" d="100"/>
        </p:scale>
        <p:origin x="258" y="402"/>
      </p:cViewPr>
      <p:guideLst>
        <p:guide orient="horz" pos="2160"/>
        <p:guide pos="3840"/>
      </p:guideLst>
    </p:cSldViewPr>
  </p:slideViewPr>
  <p:notesTextViewPr>
    <p:cViewPr>
      <p:scale>
        <a:sx n="1" d="1"/>
        <a:sy n="1" d="1"/>
      </p:scale>
      <p:origin x="0" y="0"/>
    </p:cViewPr>
  </p:notesTextViewPr>
  <p:notesViewPr>
    <p:cSldViewPr>
      <p:cViewPr varScale="1">
        <p:scale>
          <a:sx n="83" d="100"/>
          <a:sy n="83" d="100"/>
        </p:scale>
        <p:origin x="393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DD1AA1-E048-4689-BAE5-E5AFFFBA8BBC}" type="datetimeFigureOut">
              <a:rPr lang="en-GB" smtClean="0"/>
              <a:t>19/08/2018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45BAFF-DE5C-405A-93CF-41F9B8602EE7}" type="slidenum">
              <a:rPr lang="en-GB" smtClean="0"/>
              <a:t>‹#›</a:t>
            </a:fld>
            <a:endParaRPr lang="en-GB"/>
          </a:p>
        </p:txBody>
      </p:sp>
    </p:spTree>
    <p:extLst>
      <p:ext uri="{BB962C8B-B14F-4D97-AF65-F5344CB8AC3E}">
        <p14:creationId xmlns:p14="http://schemas.microsoft.com/office/powerpoint/2010/main" val="198179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B54E1D9D-2639-45CE-A036-ED7D0A431F09}" type="datetimeFigureOut">
              <a:rPr lang="fr-FR" smtClean="0"/>
              <a:t>19/08/2018</a:t>
            </a:fld>
            <a:endParaRPr lang="fr-FR"/>
          </a:p>
        </p:txBody>
      </p:sp>
      <p:sp>
        <p:nvSpPr>
          <p:cNvPr id="5" name="Espace réservé du pied de page 4"/>
          <p:cNvSpPr>
            <a:spLocks noGrp="1"/>
          </p:cNvSpPr>
          <p:nvPr>
            <p:ph type="ftr" sz="quarter" idx="11"/>
          </p:nvPr>
        </p:nvSpPr>
        <p:spPr>
          <a:xfrm>
            <a:off x="5087888" y="5675374"/>
            <a:ext cx="3860800" cy="365125"/>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919786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4E1D9D-2639-45CE-A036-ED7D0A431F09}" type="datetimeFigureOut">
              <a:rPr lang="fr-FR" smtClean="0"/>
              <a:t>19/08/2018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373269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4E1D9D-2639-45CE-A036-ED7D0A431F09}" type="datetimeFigureOut">
              <a:rPr lang="fr-FR" smtClean="0"/>
              <a:t>19/08/2018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428282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54E1D9D-2639-45CE-A036-ED7D0A431F09}" type="datetimeFigureOut">
              <a:rPr lang="fr-FR" smtClean="0"/>
              <a:t>19/08/2018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293213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54E1D9D-2639-45CE-A036-ED7D0A431F09}" type="datetimeFigureOut">
              <a:rPr lang="fr-FR" smtClean="0"/>
              <a:t>19/08/2018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364404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54E1D9D-2639-45CE-A036-ED7D0A431F09}" type="datetimeFigureOut">
              <a:rPr lang="fr-FR" smtClean="0"/>
              <a:t>19/08/2018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147011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54E1D9D-2639-45CE-A036-ED7D0A431F09}" type="datetimeFigureOut">
              <a:rPr lang="fr-FR" smtClean="0"/>
              <a:t>19/08/2018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258730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54E1D9D-2639-45CE-A036-ED7D0A431F09}" type="datetimeFigureOut">
              <a:rPr lang="fr-FR" smtClean="0"/>
              <a:t>19/08/2018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307346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4E1D9D-2639-45CE-A036-ED7D0A431F09}" type="datetimeFigureOut">
              <a:rPr lang="fr-FR" smtClean="0"/>
              <a:t>19/08/2018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64809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54E1D9D-2639-45CE-A036-ED7D0A431F09}" type="datetimeFigureOut">
              <a:rPr lang="fr-FR" smtClean="0"/>
              <a:t>19/08/2018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52261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54E1D9D-2639-45CE-A036-ED7D0A431F09}" type="datetimeFigureOut">
              <a:rPr lang="fr-FR" smtClean="0"/>
              <a:t>19/08/2018</a:t>
            </a:fld>
            <a:endParaRPr lang="fr-FR"/>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FFDF4C9-86C0-40C8-894B-CDA4C492F74E}" type="slidenum">
              <a:rPr lang="fr-FR" smtClean="0"/>
              <a:t>‹#›</a:t>
            </a:fld>
            <a:endParaRPr lang="fr-FR"/>
          </a:p>
        </p:txBody>
      </p:sp>
    </p:spTree>
    <p:extLst>
      <p:ext uri="{BB962C8B-B14F-4D97-AF65-F5344CB8AC3E}">
        <p14:creationId xmlns:p14="http://schemas.microsoft.com/office/powerpoint/2010/main" val="2818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922114"/>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E1D9D-2639-45CE-A036-ED7D0A431F09}" type="datetimeFigureOut">
              <a:rPr lang="fr-FR" smtClean="0"/>
              <a:t>19/08/2018</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DF4C9-86C0-40C8-894B-CDA4C492F74E}" type="slidenum">
              <a:rPr lang="fr-FR" smtClean="0"/>
              <a:t>‹#›</a:t>
            </a:fld>
            <a:endParaRPr lang="fr-FR"/>
          </a:p>
        </p:txBody>
      </p:sp>
      <p:pic>
        <p:nvPicPr>
          <p:cNvPr id="13" name="Picture 12">
            <a:extLst>
              <a:ext uri="{FF2B5EF4-FFF2-40B4-BE49-F238E27FC236}">
                <a16:creationId xmlns:a16="http://schemas.microsoft.com/office/drawing/2014/main" id="{1EB3AA37-F640-47DB-AD75-2E7CF248B52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871865" y="6336556"/>
            <a:ext cx="2448272" cy="420758"/>
          </a:xfrm>
          <a:prstGeom prst="rect">
            <a:avLst/>
          </a:prstGeom>
        </p:spPr>
      </p:pic>
    </p:spTree>
    <p:extLst>
      <p:ext uri="{BB962C8B-B14F-4D97-AF65-F5344CB8AC3E}">
        <p14:creationId xmlns:p14="http://schemas.microsoft.com/office/powerpoint/2010/main" val="1008819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firmware-developments.com/WEB/P6x/SSRC_M4/DEM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6.wdp"/><Relationship Id="rId7" Type="http://schemas.microsoft.com/office/2007/relationships/hdphoto" Target="../media/hdphoto8.wdp"/><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png"/><Relationship Id="rId5" Type="http://schemas.microsoft.com/office/2007/relationships/hdphoto" Target="../media/hdphoto7.wdp"/><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10450" y="1958975"/>
            <a:ext cx="6293661" cy="2046089"/>
          </a:xfrm>
        </p:spPr>
        <p:txBody>
          <a:bodyPr>
            <a:noAutofit/>
          </a:bodyPr>
          <a:lstStyle/>
          <a:p>
            <a:r>
              <a:rPr lang="en-US" sz="3600" dirty="0"/>
              <a:t>LOW-COMPLEXITY ARBITRARY SAMPLE-RATE CONVERTER</a:t>
            </a:r>
            <a:endParaRPr lang="fr-FR" sz="3600" dirty="0"/>
          </a:p>
        </p:txBody>
      </p:sp>
      <p:pic>
        <p:nvPicPr>
          <p:cNvPr id="4" name="Picture 3">
            <a:extLst>
              <a:ext uri="{FF2B5EF4-FFF2-40B4-BE49-F238E27FC236}">
                <a16:creationId xmlns:a16="http://schemas.microsoft.com/office/drawing/2014/main" id="{AA4C5EDB-CDE0-4835-9031-D1DC17937396}"/>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9000"/>
                    </a14:imgEffect>
                    <a14:imgEffect>
                      <a14:brightnessContrast contrast="-5000"/>
                    </a14:imgEffect>
                  </a14:imgLayer>
                </a14:imgProps>
              </a:ext>
            </a:extLst>
          </a:blip>
          <a:stretch>
            <a:fillRect/>
          </a:stretch>
        </p:blipFill>
        <p:spPr>
          <a:xfrm>
            <a:off x="7896200" y="1844824"/>
            <a:ext cx="3221253" cy="2573660"/>
          </a:xfrm>
          <a:prstGeom prst="rect">
            <a:avLst/>
          </a:prstGeom>
        </p:spPr>
      </p:pic>
    </p:spTree>
    <p:extLst>
      <p:ext uri="{BB962C8B-B14F-4D97-AF65-F5344CB8AC3E}">
        <p14:creationId xmlns:p14="http://schemas.microsoft.com/office/powerpoint/2010/main" val="92368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9376" y="142751"/>
            <a:ext cx="8229600" cy="922114"/>
          </a:xfrm>
        </p:spPr>
        <p:txBody>
          <a:bodyPr/>
          <a:lstStyle/>
          <a:p>
            <a:r>
              <a:rPr lang="fr-FR" dirty="0" err="1"/>
              <a:t>Overview</a:t>
            </a:r>
            <a:endParaRPr lang="fr-FR" dirty="0"/>
          </a:p>
        </p:txBody>
      </p:sp>
      <p:sp>
        <p:nvSpPr>
          <p:cNvPr id="3" name="Espace réservé du contenu 2"/>
          <p:cNvSpPr>
            <a:spLocks noGrp="1"/>
          </p:cNvSpPr>
          <p:nvPr>
            <p:ph idx="1"/>
          </p:nvPr>
        </p:nvSpPr>
        <p:spPr>
          <a:xfrm>
            <a:off x="479376" y="1052736"/>
            <a:ext cx="11233248" cy="5112568"/>
          </a:xfrm>
        </p:spPr>
        <p:txBody>
          <a:bodyPr>
            <a:noAutofit/>
          </a:bodyPr>
          <a:lstStyle/>
          <a:p>
            <a:pPr marL="0" indent="0">
              <a:buNone/>
            </a:pPr>
            <a:r>
              <a:rPr lang="en-US" sz="2000" dirty="0"/>
              <a:t>This program implements an adjustable interpolator used for the sampling rate conversion (SRC).</a:t>
            </a:r>
            <a:endParaRPr lang="fr-FR" sz="2000" dirty="0"/>
          </a:p>
          <a:p>
            <a:pPr marL="0" indent="0">
              <a:buNone/>
            </a:pPr>
            <a:endParaRPr lang="fr-FR" sz="2000" dirty="0"/>
          </a:p>
          <a:p>
            <a:pPr marL="0" indent="0">
              <a:buNone/>
            </a:pPr>
            <a:r>
              <a:rPr lang="fr-FR" sz="2000" dirty="0"/>
              <a:t>The code </a:t>
            </a:r>
            <a:r>
              <a:rPr lang="fr-FR" sz="2000" dirty="0" err="1"/>
              <a:t>is</a:t>
            </a:r>
            <a:r>
              <a:rPr lang="fr-FR" sz="2000" dirty="0"/>
              <a:t> </a:t>
            </a:r>
            <a:r>
              <a:rPr lang="fr-FR" sz="2000" dirty="0" err="1"/>
              <a:t>ported</a:t>
            </a:r>
            <a:r>
              <a:rPr lang="fr-FR" sz="2000" dirty="0"/>
              <a:t> to Cortex-M4 / M7 and Cortex-A </a:t>
            </a:r>
            <a:r>
              <a:rPr lang="fr-FR" sz="2000" dirty="0" err="1"/>
              <a:t>with</a:t>
            </a:r>
            <a:r>
              <a:rPr lang="fr-FR" sz="2000" dirty="0"/>
              <a:t> or </a:t>
            </a:r>
            <a:r>
              <a:rPr lang="fr-FR" sz="2000" dirty="0" err="1"/>
              <a:t>without</a:t>
            </a:r>
            <a:r>
              <a:rPr lang="fr-FR" sz="2000" dirty="0"/>
              <a:t> NEON. </a:t>
            </a:r>
          </a:p>
          <a:p>
            <a:pPr marL="0" indent="0">
              <a:buNone/>
            </a:pPr>
            <a:endParaRPr lang="fr-FR" sz="2000" dirty="0"/>
          </a:p>
          <a:p>
            <a:pPr marL="0" indent="0">
              <a:buNone/>
            </a:pPr>
            <a:r>
              <a:rPr lang="fr-FR" sz="2000" dirty="0" err="1"/>
              <a:t>Several</a:t>
            </a:r>
            <a:r>
              <a:rPr lang="fr-FR" sz="2000" dirty="0"/>
              <a:t> configurations are </a:t>
            </a:r>
            <a:r>
              <a:rPr lang="fr-FR" sz="2000" dirty="0" err="1"/>
              <a:t>precomputed</a:t>
            </a:r>
            <a:r>
              <a:rPr lang="fr-FR" sz="2000" dirty="0"/>
              <a:t> and can </a:t>
            </a:r>
            <a:r>
              <a:rPr lang="fr-FR" sz="2000" dirty="0" err="1"/>
              <a:t>be</a:t>
            </a:r>
            <a:r>
              <a:rPr lang="fr-FR" sz="2000" dirty="0"/>
              <a:t> </a:t>
            </a:r>
            <a:r>
              <a:rPr lang="fr-FR" sz="2000" dirty="0" err="1"/>
              <a:t>prepared</a:t>
            </a:r>
            <a:r>
              <a:rPr lang="fr-FR" sz="2000" dirty="0"/>
              <a:t> </a:t>
            </a:r>
            <a:r>
              <a:rPr lang="fr-FR" sz="2000" dirty="0" err="1"/>
              <a:t>depending</a:t>
            </a:r>
            <a:r>
              <a:rPr lang="fr-FR" sz="2000" dirty="0"/>
              <a:t> on the memory size </a:t>
            </a:r>
            <a:r>
              <a:rPr lang="fr-FR" sz="2000" dirty="0" err="1"/>
              <a:t>constraints</a:t>
            </a:r>
            <a:r>
              <a:rPr lang="fr-FR" sz="2000" dirty="0"/>
              <a:t> of </a:t>
            </a:r>
            <a:r>
              <a:rPr lang="fr-FR" sz="2000" dirty="0" err="1"/>
              <a:t>your</a:t>
            </a:r>
            <a:r>
              <a:rPr lang="fr-FR" sz="2000" dirty="0"/>
              <a:t> </a:t>
            </a:r>
            <a:r>
              <a:rPr lang="fr-FR" sz="2000" dirty="0" err="1"/>
              <a:t>device</a:t>
            </a:r>
            <a:r>
              <a:rPr lang="fr-FR" sz="2000" dirty="0"/>
              <a:t>. </a:t>
            </a:r>
          </a:p>
          <a:p>
            <a:pPr marL="0" indent="0">
              <a:buNone/>
            </a:pPr>
            <a:endParaRPr lang="fr-FR" sz="2000" dirty="0"/>
          </a:p>
          <a:p>
            <a:pPr marL="0" indent="0">
              <a:spcBef>
                <a:spcPts val="0"/>
              </a:spcBef>
              <a:buNone/>
            </a:pPr>
            <a:r>
              <a:rPr lang="fr-FR" sz="2000" dirty="0"/>
              <a:t>The bit-exact </a:t>
            </a:r>
            <a:r>
              <a:rPr lang="fr-FR" sz="2000" dirty="0" err="1"/>
              <a:t>demonstration</a:t>
            </a:r>
            <a:r>
              <a:rPr lang="fr-FR" sz="2000" dirty="0"/>
              <a:t> files and </a:t>
            </a:r>
            <a:r>
              <a:rPr lang="fr-FR" sz="2000" dirty="0" err="1"/>
              <a:t>executable</a:t>
            </a:r>
            <a:r>
              <a:rPr lang="fr-FR" sz="2000" dirty="0"/>
              <a:t> (BATCH_SRC.BAT) are </a:t>
            </a:r>
            <a:r>
              <a:rPr lang="fr-FR" sz="2000" dirty="0" err="1"/>
              <a:t>located</a:t>
            </a:r>
            <a:r>
              <a:rPr lang="fr-FR" sz="2000" dirty="0"/>
              <a:t> at :</a:t>
            </a:r>
          </a:p>
          <a:p>
            <a:pPr marL="0" indent="0">
              <a:buNone/>
            </a:pPr>
            <a:r>
              <a:rPr lang="fr-FR" sz="1600" dirty="0">
                <a:hlinkClick r:id="rId2"/>
              </a:rPr>
              <a:t>http://firmware-developments.com/WEB/P6x/SSRC_M4/DEMO/</a:t>
            </a:r>
            <a:endParaRPr lang="fr-FR" sz="1600" dirty="0"/>
          </a:p>
          <a:p>
            <a:pPr marL="0" indent="0">
              <a:buNone/>
            </a:pPr>
            <a:endParaRPr lang="fr-FR" sz="1600" dirty="0"/>
          </a:p>
        </p:txBody>
      </p:sp>
    </p:spTree>
    <p:extLst>
      <p:ext uri="{BB962C8B-B14F-4D97-AF65-F5344CB8AC3E}">
        <p14:creationId xmlns:p14="http://schemas.microsoft.com/office/powerpoint/2010/main" val="391728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7368" y="130622"/>
            <a:ext cx="8229600" cy="922114"/>
          </a:xfrm>
        </p:spPr>
        <p:txBody>
          <a:bodyPr/>
          <a:lstStyle/>
          <a:p>
            <a:r>
              <a:rPr lang="fr-FR" dirty="0" err="1"/>
              <a:t>Programming</a:t>
            </a:r>
            <a:r>
              <a:rPr lang="fr-FR" dirty="0"/>
              <a:t> interfaces</a:t>
            </a:r>
          </a:p>
        </p:txBody>
      </p:sp>
      <p:sp>
        <p:nvSpPr>
          <p:cNvPr id="3" name="Espace réservé du contenu 2"/>
          <p:cNvSpPr>
            <a:spLocks noGrp="1"/>
          </p:cNvSpPr>
          <p:nvPr>
            <p:ph idx="1"/>
          </p:nvPr>
        </p:nvSpPr>
        <p:spPr>
          <a:xfrm>
            <a:off x="407368" y="1340768"/>
            <a:ext cx="11521280" cy="4824536"/>
          </a:xfrm>
        </p:spPr>
        <p:txBody>
          <a:bodyPr>
            <a:noAutofit/>
          </a:bodyPr>
          <a:lstStyle/>
          <a:p>
            <a:pPr marL="0" indent="0">
              <a:buNone/>
            </a:pPr>
            <a:r>
              <a:rPr lang="en-US" sz="1800" dirty="0"/>
              <a:t>The program works from a pre-computed coefficient-set corresponding to a low-pass filter. A Matlab/Octave program generates the coefficients from different parameters: computation load, sharpness of the filter, resampling accuracy, memory size constraints.</a:t>
            </a:r>
          </a:p>
          <a:p>
            <a:pPr marL="0" indent="0">
              <a:buNone/>
            </a:pPr>
            <a:endParaRPr lang="en-US" sz="1800" dirty="0"/>
          </a:p>
          <a:p>
            <a:pPr marL="0" indent="0">
              <a:buNone/>
            </a:pPr>
            <a:r>
              <a:rPr lang="en-US" sz="1800" dirty="0"/>
              <a:t>The public APIs of the programs are:</a:t>
            </a:r>
          </a:p>
          <a:p>
            <a:pPr>
              <a:buFont typeface="+mj-lt"/>
              <a:buAutoNum type="arabicPeriod"/>
            </a:pPr>
            <a:r>
              <a:rPr lang="en-US" sz="1800" dirty="0"/>
              <a:t>Returning the amount of required memory from input parameters : input and output sampling rates, samples format.</a:t>
            </a:r>
          </a:p>
          <a:p>
            <a:pPr>
              <a:buFont typeface="+mj-lt"/>
              <a:buAutoNum type="arabicPeriod"/>
            </a:pPr>
            <a:r>
              <a:rPr lang="en-US" sz="1800" dirty="0"/>
              <a:t>Create an instance of the sample-rate converter and initializing it</a:t>
            </a:r>
          </a:p>
          <a:p>
            <a:pPr>
              <a:buFont typeface="+mj-lt"/>
              <a:buAutoNum type="arabicPeriod"/>
            </a:pPr>
            <a:r>
              <a:rPr lang="en-US" sz="1800" dirty="0"/>
              <a:t>Process one instance, taking an input mono audio buffer and returning the new samples in an output buffer with the number of interpolated output samples.</a:t>
            </a:r>
          </a:p>
        </p:txBody>
      </p:sp>
    </p:spTree>
    <p:extLst>
      <p:ext uri="{BB962C8B-B14F-4D97-AF65-F5344CB8AC3E}">
        <p14:creationId xmlns:p14="http://schemas.microsoft.com/office/powerpoint/2010/main" val="282971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7368" y="130622"/>
            <a:ext cx="8229600" cy="922114"/>
          </a:xfrm>
        </p:spPr>
        <p:txBody>
          <a:bodyPr/>
          <a:lstStyle/>
          <a:p>
            <a:r>
              <a:rPr lang="fr-FR" dirty="0"/>
              <a:t>Details</a:t>
            </a:r>
          </a:p>
        </p:txBody>
      </p:sp>
      <p:sp>
        <p:nvSpPr>
          <p:cNvPr id="3" name="Espace réservé du contenu 2"/>
          <p:cNvSpPr>
            <a:spLocks noGrp="1"/>
          </p:cNvSpPr>
          <p:nvPr>
            <p:ph idx="1"/>
          </p:nvPr>
        </p:nvSpPr>
        <p:spPr>
          <a:xfrm>
            <a:off x="407368" y="1052736"/>
            <a:ext cx="11377264" cy="5112568"/>
          </a:xfrm>
        </p:spPr>
        <p:txBody>
          <a:bodyPr>
            <a:noAutofit/>
          </a:bodyPr>
          <a:lstStyle/>
          <a:p>
            <a:pPr marL="0" indent="0">
              <a:buNone/>
            </a:pPr>
            <a:r>
              <a:rPr lang="en-US" sz="1600" dirty="0"/>
              <a:t>The focus of this program is run as fast as possible. To do so, the computation is done with one single filtering step.</a:t>
            </a:r>
          </a:p>
          <a:p>
            <a:pPr marL="0" indent="0">
              <a:buNone/>
            </a:pPr>
            <a:r>
              <a:rPr lang="en-US" sz="1600" b="1" dirty="0"/>
              <a:t>Sampling-rate accuracy</a:t>
            </a:r>
            <a:r>
              <a:rPr lang="en-US" sz="1600" dirty="0"/>
              <a:t>. The SRC is computing the output samples from a polyphase FIR (finite impulse response) filter. The number of phase in the filter depends on the least common multiples between the input and output frequencies. For example, going from 16kHz to 48kHz means 3 phases because 16kHz x 3 = 48kHz. But going from 11.025kHz to 32kHz means 1280 phases because 11.025kHz x (1280/441) = 32kHz.</a:t>
            </a:r>
          </a:p>
          <a:p>
            <a:pPr marL="0" indent="0">
              <a:buNone/>
            </a:pPr>
            <a:r>
              <a:rPr lang="en-US" sz="1600" dirty="0"/>
              <a:t>If your sampling frequencies are not corresponding to the number of phases of the filter, the program will arrange to find the closest approximation. For example, a filter shape of 12 phases used to go from 44.1kHz to 48kHz cannot use the ideal ratio (160/147) but will use (12/11) instead, resulting in 0.2% sampling error. (44.1kHz x (12/11) = 48.1kHz).</a:t>
            </a:r>
          </a:p>
          <a:p>
            <a:pPr marL="0" indent="0">
              <a:buNone/>
            </a:pPr>
            <a:endParaRPr lang="en-US" sz="1600" dirty="0"/>
          </a:p>
          <a:p>
            <a:pPr marL="0" indent="0">
              <a:buNone/>
            </a:pPr>
            <a:r>
              <a:rPr lang="en-US" sz="1600" b="1" dirty="0"/>
              <a:t>Complexity</a:t>
            </a:r>
            <a:r>
              <a:rPr lang="en-US" sz="1600" dirty="0"/>
              <a:t>. The minimum complexity in the polyphase filtering is the minimum number of taps in the FIR to process one sample. Usually this number is 24, but can be set at different values (from 8 to 32 for example) depending on the computation capabilities of the processor and the shape of the filter.</a:t>
            </a:r>
          </a:p>
          <a:p>
            <a:pPr marL="0" indent="0">
              <a:buNone/>
            </a:pPr>
            <a:endParaRPr lang="en-US" sz="1600" dirty="0"/>
          </a:p>
          <a:p>
            <a:pPr marL="0" indent="0">
              <a:buNone/>
            </a:pPr>
            <a:r>
              <a:rPr lang="en-US" sz="1600" b="1" dirty="0"/>
              <a:t>Memory</a:t>
            </a:r>
            <a:r>
              <a:rPr lang="en-US" sz="1600" dirty="0"/>
              <a:t>. The flash memory consumption mainly comes from the filter coefficients. The size is (4 bytes) x (number of phases) x (minimum number of taps). For example with 12 phases and 24 taps the size of table of coefficients is 1152 bytes.</a:t>
            </a:r>
          </a:p>
          <a:p>
            <a:pPr marL="0" indent="0">
              <a:buNone/>
            </a:pPr>
            <a:r>
              <a:rPr lang="en-US" sz="1600" dirty="0"/>
              <a:t>The RAM memory is (minimum number of taps x (1 + (high sampling rate / low sampling rate)).</a:t>
            </a:r>
          </a:p>
          <a:p>
            <a:pPr marL="0" indent="0">
              <a:buNone/>
            </a:pPr>
            <a:r>
              <a:rPr lang="en-US" sz="1600" dirty="0"/>
              <a:t>The number of samples in the output buffer is equal to (input buffer size) x (output sampling rate / input sampling rate). When this number is not an integer the number of output samples vary from one process call to the other.</a:t>
            </a:r>
          </a:p>
        </p:txBody>
      </p:sp>
    </p:spTree>
    <p:extLst>
      <p:ext uri="{BB962C8B-B14F-4D97-AF65-F5344CB8AC3E}">
        <p14:creationId xmlns:p14="http://schemas.microsoft.com/office/powerpoint/2010/main" val="137632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7368" y="146237"/>
            <a:ext cx="8373616" cy="922114"/>
          </a:xfrm>
        </p:spPr>
        <p:txBody>
          <a:bodyPr/>
          <a:lstStyle/>
          <a:p>
            <a:r>
              <a:rPr lang="fr-FR" dirty="0" err="1"/>
              <a:t>Algorithm</a:t>
            </a:r>
            <a:r>
              <a:rPr lang="fr-FR" dirty="0"/>
              <a:t> </a:t>
            </a:r>
            <a:r>
              <a:rPr lang="fr-FR" dirty="0" err="1"/>
              <a:t>complexity</a:t>
            </a:r>
            <a:r>
              <a:rPr lang="fr-FR" dirty="0"/>
              <a:t> </a:t>
            </a:r>
            <a:r>
              <a:rPr lang="fr-FR" dirty="0" err="1"/>
              <a:t>numbers</a:t>
            </a:r>
            <a:endParaRPr lang="fr-FR" dirty="0"/>
          </a:p>
        </p:txBody>
      </p:sp>
      <p:sp>
        <p:nvSpPr>
          <p:cNvPr id="10" name="Espace réservé du contenu 2"/>
          <p:cNvSpPr txBox="1">
            <a:spLocks/>
          </p:cNvSpPr>
          <p:nvPr/>
        </p:nvSpPr>
        <p:spPr>
          <a:xfrm>
            <a:off x="1873042" y="1053720"/>
            <a:ext cx="8587462" cy="2375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000" dirty="0"/>
          </a:p>
          <a:p>
            <a:pPr marL="0" indent="0">
              <a:buNone/>
            </a:pPr>
            <a:endParaRPr lang="en-US" sz="2000" dirty="0"/>
          </a:p>
          <a:p>
            <a:pPr marL="0" indent="0">
              <a:buNone/>
            </a:pPr>
            <a:endParaRPr lang="en-US" sz="2000" dirty="0"/>
          </a:p>
        </p:txBody>
      </p:sp>
      <p:sp>
        <p:nvSpPr>
          <p:cNvPr id="7" name="TextBox 6">
            <a:extLst>
              <a:ext uri="{FF2B5EF4-FFF2-40B4-BE49-F238E27FC236}">
                <a16:creationId xmlns:a16="http://schemas.microsoft.com/office/drawing/2014/main" id="{A902181B-E82C-4435-A746-4FDB9EAE40F6}"/>
              </a:ext>
            </a:extLst>
          </p:cNvPr>
          <p:cNvSpPr txBox="1"/>
          <p:nvPr/>
        </p:nvSpPr>
        <p:spPr>
          <a:xfrm>
            <a:off x="407368" y="1251574"/>
            <a:ext cx="11161240" cy="1815882"/>
          </a:xfrm>
          <a:prstGeom prst="rect">
            <a:avLst/>
          </a:prstGeom>
          <a:noFill/>
        </p:spPr>
        <p:txBody>
          <a:bodyPr wrap="square" rtlCol="0">
            <a:spAutoFit/>
          </a:bodyPr>
          <a:lstStyle/>
          <a:p>
            <a:r>
              <a:rPr lang="en-GB" sz="1600" dirty="0"/>
              <a:t>The shape of the pre-computed low-pass filter is used to create a polyphase FIR. The number of taps (NFIR in the table below) is arranged to be a multiple of 4 to be compatible with NEON vector operations. In the example below the minimum FIR length is set to 24 and the number of taps is proportional to the interpolation or decimation ratio. The table gives the number of millions of multiply-accumulate (MAC) operations per second. For example the interpolation from 8kHz to 16kHz takes 0.384 Million MAC/s.</a:t>
            </a:r>
          </a:p>
          <a:p>
            <a:endParaRPr lang="en-GB" sz="1600" dirty="0"/>
          </a:p>
          <a:p>
            <a:r>
              <a:rPr lang="en-GB" sz="1600" dirty="0"/>
              <a:t>The critical loop of the program consists in a dot-product operation, the speed of which depends on the micro-architecture of the processor. </a:t>
            </a:r>
          </a:p>
        </p:txBody>
      </p:sp>
      <p:sp>
        <p:nvSpPr>
          <p:cNvPr id="6" name="TextBox 5">
            <a:extLst>
              <a:ext uri="{FF2B5EF4-FFF2-40B4-BE49-F238E27FC236}">
                <a16:creationId xmlns:a16="http://schemas.microsoft.com/office/drawing/2014/main" id="{D77D86FD-08D5-49AD-8100-071C0045F379}"/>
              </a:ext>
            </a:extLst>
          </p:cNvPr>
          <p:cNvSpPr txBox="1"/>
          <p:nvPr/>
        </p:nvSpPr>
        <p:spPr>
          <a:xfrm>
            <a:off x="417975" y="3462008"/>
            <a:ext cx="5140423" cy="2862322"/>
          </a:xfrm>
          <a:prstGeom prst="rect">
            <a:avLst/>
          </a:prstGeom>
          <a:noFill/>
        </p:spPr>
        <p:txBody>
          <a:bodyPr wrap="square" rtlCol="0">
            <a:spAutoFit/>
          </a:bodyPr>
          <a:lstStyle/>
          <a:p>
            <a:r>
              <a:rPr lang="en-GB" sz="1000" dirty="0">
                <a:latin typeface="Courier New" panose="02070309020205020404" pitchFamily="49" charset="0"/>
                <a:cs typeface="Courier New" panose="02070309020205020404" pitchFamily="49" charset="0"/>
              </a:rPr>
              <a:t> 8000 =&gt; 16000 NFIR= 24 L= 1280 / M=  640   MMAC/s= 0.3840</a:t>
            </a:r>
          </a:p>
          <a:p>
            <a:r>
              <a:rPr lang="en-GB" sz="1000" dirty="0">
                <a:latin typeface="Courier New" panose="02070309020205020404" pitchFamily="49" charset="0"/>
                <a:cs typeface="Courier New" panose="02070309020205020404" pitchFamily="49" charset="0"/>
              </a:rPr>
              <a:t> 8000 =&gt; 22050 NFIR= 24 L= 1323 / M=  480   MMAC/s= 0.5292</a:t>
            </a:r>
          </a:p>
          <a:p>
            <a:r>
              <a:rPr lang="en-GB" sz="1000" dirty="0">
                <a:latin typeface="Courier New" panose="02070309020205020404" pitchFamily="49" charset="0"/>
                <a:cs typeface="Courier New" panose="02070309020205020404" pitchFamily="49" charset="0"/>
              </a:rPr>
              <a:t> 8000 =&gt; 24000 NFIR= 24 L= 1281 / M=  427   MMAC/s= 0.5760</a:t>
            </a:r>
          </a:p>
          <a:p>
            <a:r>
              <a:rPr lang="en-GB" sz="1000" dirty="0">
                <a:latin typeface="Courier New" panose="02070309020205020404" pitchFamily="49" charset="0"/>
                <a:cs typeface="Courier New" panose="02070309020205020404" pitchFamily="49" charset="0"/>
              </a:rPr>
              <a:t> 8000 =&gt; 32000 NFIR= 24 L= 1280 / M=  320   MMAC/s= 0.7680</a:t>
            </a:r>
          </a:p>
          <a:p>
            <a:r>
              <a:rPr lang="en-GB" sz="1000" dirty="0">
                <a:latin typeface="Courier New" panose="02070309020205020404" pitchFamily="49" charset="0"/>
                <a:cs typeface="Courier New" panose="02070309020205020404" pitchFamily="49" charset="0"/>
              </a:rPr>
              <a:t> 8000 =&gt; 44100 NFIR= 24 L= 1323 / M=  240   MMAC/s= 1.0584</a:t>
            </a:r>
          </a:p>
          <a:p>
            <a:r>
              <a:rPr lang="en-GB" sz="1000" dirty="0">
                <a:latin typeface="Courier New" panose="02070309020205020404" pitchFamily="49" charset="0"/>
                <a:cs typeface="Courier New" panose="02070309020205020404" pitchFamily="49" charset="0"/>
              </a:rPr>
              <a:t> 8000 =&gt; 48000 NFIR= 28 L= 1278 / M=  213   MMAC/s= 1.3440</a:t>
            </a:r>
          </a:p>
          <a:p>
            <a:r>
              <a:rPr lang="en-GB" sz="1000" dirty="0">
                <a:latin typeface="Courier New" panose="02070309020205020404" pitchFamily="49" charset="0"/>
                <a:cs typeface="Courier New" panose="02070309020205020404" pitchFamily="49" charset="0"/>
              </a:rPr>
              <a:t>16000 =&gt;  8000 NFIR= 48 L=  640 / M= 1280   MMAC/s= 0.3840</a:t>
            </a:r>
          </a:p>
          <a:p>
            <a:r>
              <a:rPr lang="en-GB" sz="1000" dirty="0">
                <a:latin typeface="Courier New" panose="02070309020205020404" pitchFamily="49" charset="0"/>
                <a:cs typeface="Courier New" panose="02070309020205020404" pitchFamily="49" charset="0"/>
              </a:rPr>
              <a:t>16000 =&gt; 22050 NFIR= 24 L= 1323 / M=  960   MMAC/s= 0.5292</a:t>
            </a:r>
          </a:p>
          <a:p>
            <a:r>
              <a:rPr lang="en-GB" sz="1000" dirty="0">
                <a:latin typeface="Courier New" panose="02070309020205020404" pitchFamily="49" charset="0"/>
                <a:cs typeface="Courier New" panose="02070309020205020404" pitchFamily="49" charset="0"/>
              </a:rPr>
              <a:t>16000 =&gt; 24000 NFIR= 24 L= 1281 / M=  854   MMAC/s= 0.5760</a:t>
            </a:r>
          </a:p>
          <a:p>
            <a:r>
              <a:rPr lang="en-GB" sz="1000" dirty="0">
                <a:latin typeface="Courier New" panose="02070309020205020404" pitchFamily="49" charset="0"/>
                <a:cs typeface="Courier New" panose="02070309020205020404" pitchFamily="49" charset="0"/>
              </a:rPr>
              <a:t>16000 =&gt; 32000 NFIR= 24 L= 1280 / M=  640   MMAC/s= 0.7680</a:t>
            </a:r>
          </a:p>
          <a:p>
            <a:r>
              <a:rPr lang="en-GB" sz="1000" dirty="0">
                <a:latin typeface="Courier New" panose="02070309020205020404" pitchFamily="49" charset="0"/>
                <a:cs typeface="Courier New" panose="02070309020205020404" pitchFamily="49" charset="0"/>
              </a:rPr>
              <a:t>16000 =&gt; 44100 NFIR= 24 L= 1323 / M=  480   MMAC/s= 1.0584</a:t>
            </a:r>
          </a:p>
          <a:p>
            <a:r>
              <a:rPr lang="en-GB" sz="1000" dirty="0">
                <a:latin typeface="Courier New" panose="02070309020205020404" pitchFamily="49" charset="0"/>
                <a:cs typeface="Courier New" panose="02070309020205020404" pitchFamily="49" charset="0"/>
              </a:rPr>
              <a:t>16000 =&gt; 48000 NFIR= 24 L= 1281 / M=  427   MMAC/s= 1.1520</a:t>
            </a:r>
          </a:p>
          <a:p>
            <a:r>
              <a:rPr lang="en-GB" sz="1000" dirty="0">
                <a:latin typeface="Courier New" panose="02070309020205020404" pitchFamily="49" charset="0"/>
                <a:cs typeface="Courier New" panose="02070309020205020404" pitchFamily="49" charset="0"/>
              </a:rPr>
              <a:t>22050 =&gt;  8000 NFIR= 64 L=  480 / M= 1323   MMAC/s= 0.5120</a:t>
            </a:r>
          </a:p>
          <a:p>
            <a:r>
              <a:rPr lang="en-GB" sz="1000" dirty="0">
                <a:latin typeface="Courier New" panose="02070309020205020404" pitchFamily="49" charset="0"/>
                <a:cs typeface="Courier New" panose="02070309020205020404" pitchFamily="49" charset="0"/>
              </a:rPr>
              <a:t>22050 =&gt; 16000 NFIR= 32 L=  960 / M= 1323   MMAC/s= 0.5120</a:t>
            </a:r>
          </a:p>
          <a:p>
            <a:r>
              <a:rPr lang="en-GB" sz="1000" dirty="0">
                <a:latin typeface="Courier New" panose="02070309020205020404" pitchFamily="49" charset="0"/>
                <a:cs typeface="Courier New" panose="02070309020205020404" pitchFamily="49" charset="0"/>
              </a:rPr>
              <a:t>22050 =&gt; 24000 NFIR= 24 L= 1280 / M= 1176   MMAC/s= 0.5760</a:t>
            </a:r>
          </a:p>
          <a:p>
            <a:r>
              <a:rPr lang="en-GB" sz="1000" dirty="0">
                <a:latin typeface="Courier New" panose="02070309020205020404" pitchFamily="49" charset="0"/>
                <a:cs typeface="Courier New" panose="02070309020205020404" pitchFamily="49" charset="0"/>
              </a:rPr>
              <a:t>22050 =&gt; 32000 NFIR= 24 L= 1280 / M=  882   MMAC/s= 0.7680</a:t>
            </a:r>
          </a:p>
          <a:p>
            <a:r>
              <a:rPr lang="en-GB" sz="1000" dirty="0">
                <a:latin typeface="Courier New" panose="02070309020205020404" pitchFamily="49" charset="0"/>
                <a:cs typeface="Courier New" panose="02070309020205020404" pitchFamily="49" charset="0"/>
              </a:rPr>
              <a:t>22050 =&gt; 44100 NFIR= 24 L= 1280 / M=  640   MMAC/s= 1.0584</a:t>
            </a:r>
          </a:p>
          <a:p>
            <a:r>
              <a:rPr lang="en-GB" sz="1000" dirty="0">
                <a:latin typeface="Courier New" panose="02070309020205020404" pitchFamily="49" charset="0"/>
                <a:cs typeface="Courier New" panose="02070309020205020404" pitchFamily="49" charset="0"/>
              </a:rPr>
              <a:t>22050 =&gt; 48000 NFIR= 24 L= 1280 / M=  588   MMAC/s= 1.1520</a:t>
            </a:r>
          </a:p>
        </p:txBody>
      </p:sp>
      <p:sp>
        <p:nvSpPr>
          <p:cNvPr id="8" name="TextBox 7">
            <a:extLst>
              <a:ext uri="{FF2B5EF4-FFF2-40B4-BE49-F238E27FC236}">
                <a16:creationId xmlns:a16="http://schemas.microsoft.com/office/drawing/2014/main" id="{780A90C8-864B-459C-ABD2-BA634F052312}"/>
              </a:ext>
            </a:extLst>
          </p:cNvPr>
          <p:cNvSpPr txBox="1"/>
          <p:nvPr/>
        </p:nvSpPr>
        <p:spPr>
          <a:xfrm>
            <a:off x="6103275" y="3462008"/>
            <a:ext cx="5140423" cy="2862322"/>
          </a:xfrm>
          <a:prstGeom prst="rect">
            <a:avLst/>
          </a:prstGeom>
          <a:noFill/>
        </p:spPr>
        <p:txBody>
          <a:bodyPr wrap="square" rtlCol="0">
            <a:spAutoFit/>
          </a:bodyPr>
          <a:lstStyle/>
          <a:p>
            <a:r>
              <a:rPr lang="en-GB" sz="1000" dirty="0">
                <a:latin typeface="Courier New" panose="02070309020205020404" pitchFamily="49" charset="0"/>
                <a:cs typeface="Courier New" panose="02070309020205020404" pitchFamily="49" charset="0"/>
              </a:rPr>
              <a:t>32000 =&gt;  8000 NFIR= 96 L=  320 / M= 1280   MMAC/s= 0.7680</a:t>
            </a:r>
          </a:p>
          <a:p>
            <a:r>
              <a:rPr lang="en-GB" sz="1000" dirty="0">
                <a:latin typeface="Courier New" panose="02070309020205020404" pitchFamily="49" charset="0"/>
                <a:cs typeface="Courier New" panose="02070309020205020404" pitchFamily="49" charset="0"/>
              </a:rPr>
              <a:t>32000 =&gt; 16000 NFIR= 48 L=  640 / M= 1280   MMAC/s= 0.7680</a:t>
            </a:r>
          </a:p>
          <a:p>
            <a:r>
              <a:rPr lang="en-GB" sz="1000" dirty="0">
                <a:latin typeface="Courier New" panose="02070309020205020404" pitchFamily="49" charset="0"/>
                <a:cs typeface="Courier New" panose="02070309020205020404" pitchFamily="49" charset="0"/>
              </a:rPr>
              <a:t>32000 =&gt; 22050 NFIR= 36 L=  882 / M= 1280   MMAC/s= 0.7938</a:t>
            </a:r>
          </a:p>
          <a:p>
            <a:r>
              <a:rPr lang="en-GB" sz="1000" dirty="0">
                <a:latin typeface="Courier New" panose="02070309020205020404" pitchFamily="49" charset="0"/>
                <a:cs typeface="Courier New" panose="02070309020205020404" pitchFamily="49" charset="0"/>
              </a:rPr>
              <a:t>32000 =&gt; 24000 NFIR= 32 L=  960 / M= 1280   MMAC/s= 0.7680</a:t>
            </a:r>
          </a:p>
          <a:p>
            <a:r>
              <a:rPr lang="en-GB" sz="1000" dirty="0">
                <a:latin typeface="Courier New" panose="02070309020205020404" pitchFamily="49" charset="0"/>
                <a:cs typeface="Courier New" panose="02070309020205020404" pitchFamily="49" charset="0"/>
              </a:rPr>
              <a:t>32000 =&gt; 44100 NFIR= 24 L= 1323 / M=  960   MMAC/s= 1.0584</a:t>
            </a:r>
          </a:p>
          <a:p>
            <a:r>
              <a:rPr lang="en-GB" sz="1000" dirty="0">
                <a:latin typeface="Courier New" panose="02070309020205020404" pitchFamily="49" charset="0"/>
                <a:cs typeface="Courier New" panose="02070309020205020404" pitchFamily="49" charset="0"/>
              </a:rPr>
              <a:t>32000 =&gt; 48000 NFIR= 24 L= 1281 / M=  854   MMAC/s= 1.1520</a:t>
            </a:r>
          </a:p>
          <a:p>
            <a:r>
              <a:rPr lang="en-GB" sz="1000" dirty="0">
                <a:latin typeface="Courier New" panose="02070309020205020404" pitchFamily="49" charset="0"/>
                <a:cs typeface="Courier New" panose="02070309020205020404" pitchFamily="49" charset="0"/>
              </a:rPr>
              <a:t>44100 =&gt;  8000 NFIR=128 L=  240 / M= 1323   MMAC/s= 1.0240</a:t>
            </a:r>
          </a:p>
          <a:p>
            <a:r>
              <a:rPr lang="en-GB" sz="1000" dirty="0">
                <a:latin typeface="Courier New" panose="02070309020205020404" pitchFamily="49" charset="0"/>
                <a:cs typeface="Courier New" panose="02070309020205020404" pitchFamily="49" charset="0"/>
              </a:rPr>
              <a:t>44100 =&gt; 16000 NFIR= 64 L=  480 / M= 1323   MMAC/s= 1.0240</a:t>
            </a:r>
          </a:p>
          <a:p>
            <a:r>
              <a:rPr lang="en-GB" sz="1000" dirty="0">
                <a:latin typeface="Courier New" panose="02070309020205020404" pitchFamily="49" charset="0"/>
                <a:cs typeface="Courier New" panose="02070309020205020404" pitchFamily="49" charset="0"/>
              </a:rPr>
              <a:t>44100 =&gt; 22050 NFIR= 48 L=  640 / M= 1280   MMAC/s= 1.0584</a:t>
            </a:r>
          </a:p>
          <a:p>
            <a:r>
              <a:rPr lang="en-GB" sz="1000" dirty="0">
                <a:latin typeface="Courier New" panose="02070309020205020404" pitchFamily="49" charset="0"/>
                <a:cs typeface="Courier New" panose="02070309020205020404" pitchFamily="49" charset="0"/>
              </a:rPr>
              <a:t>44100 =&gt; 24000 NFIR= 44 L=  720 / M= 1323   MMAC/s= 1.0560</a:t>
            </a:r>
          </a:p>
          <a:p>
            <a:r>
              <a:rPr lang="en-GB" sz="1000" dirty="0">
                <a:latin typeface="Courier New" panose="02070309020205020404" pitchFamily="49" charset="0"/>
                <a:cs typeface="Courier New" panose="02070309020205020404" pitchFamily="49" charset="0"/>
              </a:rPr>
              <a:t>44100 =&gt; 32000 NFIR= 32 L=  960 / M= 1323   MMAC/s= 1.0240</a:t>
            </a:r>
          </a:p>
          <a:p>
            <a:r>
              <a:rPr lang="en-GB" sz="1000" dirty="0">
                <a:latin typeface="Courier New" panose="02070309020205020404" pitchFamily="49" charset="0"/>
                <a:cs typeface="Courier New" panose="02070309020205020404" pitchFamily="49" charset="0"/>
              </a:rPr>
              <a:t>44100 =&gt; 48000 NFIR= 24 L= 1280 / M= 1176   MMAC/s= 1.1520</a:t>
            </a:r>
          </a:p>
          <a:p>
            <a:r>
              <a:rPr lang="en-GB" sz="1000" dirty="0">
                <a:latin typeface="Courier New" panose="02070309020205020404" pitchFamily="49" charset="0"/>
                <a:cs typeface="Courier New" panose="02070309020205020404" pitchFamily="49" charset="0"/>
              </a:rPr>
              <a:t>48000 =&gt;  8000 NFIR=148 L=  213 / M= 1278   MMAC/s= 1.1840</a:t>
            </a:r>
          </a:p>
          <a:p>
            <a:r>
              <a:rPr lang="en-GB" sz="1000" dirty="0">
                <a:latin typeface="Courier New" panose="02070309020205020404" pitchFamily="49" charset="0"/>
                <a:cs typeface="Courier New" panose="02070309020205020404" pitchFamily="49" charset="0"/>
              </a:rPr>
              <a:t>48000 =&gt; 16000 NFIR= 72 L=  427 / M= 1281   MMAC/s= 1.1520</a:t>
            </a:r>
          </a:p>
          <a:p>
            <a:r>
              <a:rPr lang="en-GB" sz="1000" dirty="0">
                <a:latin typeface="Courier New" panose="02070309020205020404" pitchFamily="49" charset="0"/>
                <a:cs typeface="Courier New" panose="02070309020205020404" pitchFamily="49" charset="0"/>
              </a:rPr>
              <a:t>48000 =&gt; 22050 NFIR= 56 L=  588 / M= 1280   MMAC/s= 1.2348</a:t>
            </a:r>
          </a:p>
          <a:p>
            <a:r>
              <a:rPr lang="en-GB" sz="1000" dirty="0">
                <a:latin typeface="Courier New" panose="02070309020205020404" pitchFamily="49" charset="0"/>
                <a:cs typeface="Courier New" panose="02070309020205020404" pitchFamily="49" charset="0"/>
              </a:rPr>
              <a:t>48000 =&gt; 24000 NFIR= 48 L=  640 / M= 1280   MMAC/s= 1.1520</a:t>
            </a:r>
          </a:p>
          <a:p>
            <a:r>
              <a:rPr lang="en-GB" sz="1000" dirty="0">
                <a:latin typeface="Courier New" panose="02070309020205020404" pitchFamily="49" charset="0"/>
                <a:cs typeface="Courier New" panose="02070309020205020404" pitchFamily="49" charset="0"/>
              </a:rPr>
              <a:t>48000 =&gt; 32000 NFIR= 36 L=  854 / M= 1281   MMAC/s= 1.1520</a:t>
            </a:r>
          </a:p>
          <a:p>
            <a:r>
              <a:rPr lang="en-GB" sz="1000" dirty="0">
                <a:latin typeface="Courier New" panose="02070309020205020404" pitchFamily="49" charset="0"/>
                <a:cs typeface="Courier New" panose="02070309020205020404" pitchFamily="49" charset="0"/>
              </a:rPr>
              <a:t>48000 =&gt; 44100 NFIR= 28 L= 1176 / M= 1280   MMAC/s= 1.2348</a:t>
            </a:r>
          </a:p>
        </p:txBody>
      </p:sp>
    </p:spTree>
    <p:extLst>
      <p:ext uri="{BB962C8B-B14F-4D97-AF65-F5344CB8AC3E}">
        <p14:creationId xmlns:p14="http://schemas.microsoft.com/office/powerpoint/2010/main" val="140834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7368" y="146237"/>
            <a:ext cx="8373616" cy="922114"/>
          </a:xfrm>
        </p:spPr>
        <p:txBody>
          <a:bodyPr/>
          <a:lstStyle/>
          <a:p>
            <a:r>
              <a:rPr lang="fr-FR" dirty="0"/>
              <a:t>CPU </a:t>
            </a:r>
            <a:r>
              <a:rPr lang="fr-FR" dirty="0" err="1"/>
              <a:t>load</a:t>
            </a:r>
            <a:r>
              <a:rPr lang="fr-FR" dirty="0"/>
              <a:t> simulation</a:t>
            </a:r>
          </a:p>
        </p:txBody>
      </p:sp>
      <p:sp>
        <p:nvSpPr>
          <p:cNvPr id="10" name="Espace réservé du contenu 2"/>
          <p:cNvSpPr txBox="1">
            <a:spLocks/>
          </p:cNvSpPr>
          <p:nvPr/>
        </p:nvSpPr>
        <p:spPr>
          <a:xfrm>
            <a:off x="1873042" y="1053720"/>
            <a:ext cx="8587462" cy="2375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000" dirty="0"/>
          </a:p>
          <a:p>
            <a:pPr marL="0" indent="0">
              <a:buNone/>
            </a:pPr>
            <a:endParaRPr lang="en-US" sz="2000" dirty="0"/>
          </a:p>
          <a:p>
            <a:pPr marL="0" indent="0">
              <a:buNone/>
            </a:pPr>
            <a:endParaRPr lang="en-US" sz="2000" dirty="0"/>
          </a:p>
        </p:txBody>
      </p:sp>
      <p:sp>
        <p:nvSpPr>
          <p:cNvPr id="7" name="TextBox 6">
            <a:extLst>
              <a:ext uri="{FF2B5EF4-FFF2-40B4-BE49-F238E27FC236}">
                <a16:creationId xmlns:a16="http://schemas.microsoft.com/office/drawing/2014/main" id="{A902181B-E82C-4435-A746-4FDB9EAE40F6}"/>
              </a:ext>
            </a:extLst>
          </p:cNvPr>
          <p:cNvSpPr txBox="1"/>
          <p:nvPr/>
        </p:nvSpPr>
        <p:spPr>
          <a:xfrm>
            <a:off x="407368" y="1251574"/>
            <a:ext cx="11449272" cy="1815882"/>
          </a:xfrm>
          <a:prstGeom prst="rect">
            <a:avLst/>
          </a:prstGeom>
          <a:noFill/>
        </p:spPr>
        <p:txBody>
          <a:bodyPr wrap="square" rtlCol="0">
            <a:spAutoFit/>
          </a:bodyPr>
          <a:lstStyle/>
          <a:p>
            <a:r>
              <a:rPr lang="en-GB" sz="1600" dirty="0"/>
              <a:t>The speed simulation was made on DS-5 (v5.27) on the Cortex-A7-FVP model emulating a system clocked at 133MHz with caches enabled. The samples are processed by packets of 16 samples for a conversion from 16kHz to 44.1kHz. The number of generated output samples is : (160k input samples) x (44.1/16 ratio) = 441k samples. The compiler used is </a:t>
            </a:r>
            <a:r>
              <a:rPr lang="en-GB" sz="1600" dirty="0" err="1"/>
              <a:t>armcc</a:t>
            </a:r>
            <a:r>
              <a:rPr lang="en-GB" sz="1600" dirty="0"/>
              <a:t> with command line:  </a:t>
            </a:r>
            <a:r>
              <a:rPr lang="pt-BR" sz="1600" dirty="0"/>
              <a:t>armcc --cpu=Cortex-A7 -O3 --vectorize –g </a:t>
            </a:r>
            <a:r>
              <a:rPr lang="en-GB" sz="1600" dirty="0"/>
              <a:t>--md –c</a:t>
            </a:r>
          </a:p>
          <a:p>
            <a:endParaRPr lang="en-GB" sz="1600" dirty="0"/>
          </a:p>
          <a:p>
            <a:r>
              <a:rPr lang="en-GB" sz="1600" dirty="0"/>
              <a:t>Results : 330 system ticks (1ms) are used for the scalar version (99cycles/sample) and 210 ticks for the SIMD version (63cycles/sample)</a:t>
            </a:r>
          </a:p>
          <a:p>
            <a:r>
              <a:rPr lang="en-GB" sz="1600" dirty="0"/>
              <a:t>	Numbers are twice lower using the aarch64 model for Cortex-A57, with about the same speed improvement ratio for SIMD.</a:t>
            </a:r>
          </a:p>
        </p:txBody>
      </p:sp>
      <p:pic>
        <p:nvPicPr>
          <p:cNvPr id="3" name="Picture 2">
            <a:extLst>
              <a:ext uri="{FF2B5EF4-FFF2-40B4-BE49-F238E27FC236}">
                <a16:creationId xmlns:a16="http://schemas.microsoft.com/office/drawing/2014/main" id="{40A6CDED-4164-40AE-B370-DB33D3D29CEB}"/>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70000"/>
                    </a14:imgEffect>
                    <a14:imgEffect>
                      <a14:brightnessContrast contrast="40000"/>
                    </a14:imgEffect>
                  </a14:imgLayer>
                </a14:imgProps>
              </a:ext>
            </a:extLst>
          </a:blip>
          <a:stretch>
            <a:fillRect/>
          </a:stretch>
        </p:blipFill>
        <p:spPr>
          <a:xfrm>
            <a:off x="6096000" y="3740700"/>
            <a:ext cx="4305300" cy="1800225"/>
          </a:xfrm>
          <a:prstGeom prst="rect">
            <a:avLst/>
          </a:prstGeom>
        </p:spPr>
      </p:pic>
      <p:pic>
        <p:nvPicPr>
          <p:cNvPr id="5" name="Picture 4">
            <a:extLst>
              <a:ext uri="{FF2B5EF4-FFF2-40B4-BE49-F238E27FC236}">
                <a16:creationId xmlns:a16="http://schemas.microsoft.com/office/drawing/2014/main" id="{AA8DD38B-6749-47D9-B347-713B1B42C7D7}"/>
              </a:ext>
            </a:extLst>
          </p:cNvPr>
          <p:cNvPicPr>
            <a:picLocks noChangeAspect="1"/>
          </p:cNvPicPr>
          <p:nvPr/>
        </p:nvPicPr>
        <p:blipFill>
          <a:blip r:embed="rId4">
            <a:extLst>
              <a:ext uri="{BEBA8EAE-BF5A-486C-A8C5-ECC9F3942E4B}">
                <a14:imgProps xmlns:a14="http://schemas.microsoft.com/office/drawing/2010/main">
                  <a14:imgLayer r:embed="rId5">
                    <a14:imgEffect>
                      <a14:sharpenSoften amount="70000"/>
                    </a14:imgEffect>
                    <a14:imgEffect>
                      <a14:brightnessContrast contrast="40000"/>
                    </a14:imgEffect>
                  </a14:imgLayer>
                </a14:imgProps>
              </a:ext>
            </a:extLst>
          </a:blip>
          <a:stretch>
            <a:fillRect/>
          </a:stretch>
        </p:blipFill>
        <p:spPr>
          <a:xfrm>
            <a:off x="407368" y="3726413"/>
            <a:ext cx="4810125" cy="1828800"/>
          </a:xfrm>
          <a:prstGeom prst="rect">
            <a:avLst/>
          </a:prstGeom>
        </p:spPr>
      </p:pic>
      <p:sp>
        <p:nvSpPr>
          <p:cNvPr id="8" name="TextBox 7">
            <a:extLst>
              <a:ext uri="{FF2B5EF4-FFF2-40B4-BE49-F238E27FC236}">
                <a16:creationId xmlns:a16="http://schemas.microsoft.com/office/drawing/2014/main" id="{451793E8-58C2-41D6-B0A2-086A7F5D5724}"/>
              </a:ext>
            </a:extLst>
          </p:cNvPr>
          <p:cNvSpPr txBox="1"/>
          <p:nvPr/>
        </p:nvSpPr>
        <p:spPr>
          <a:xfrm>
            <a:off x="839416" y="5600551"/>
            <a:ext cx="9793088" cy="338554"/>
          </a:xfrm>
          <a:prstGeom prst="rect">
            <a:avLst/>
          </a:prstGeom>
          <a:noFill/>
        </p:spPr>
        <p:txBody>
          <a:bodyPr wrap="square" rtlCol="0">
            <a:spAutoFit/>
          </a:bodyPr>
          <a:lstStyle/>
          <a:p>
            <a:r>
              <a:rPr lang="en-GB" sz="1600" dirty="0"/>
              <a:t>Scalar filtering                                                                                                     </a:t>
            </a:r>
            <a:r>
              <a:rPr lang="en-GB" sz="1600" dirty="0" err="1"/>
              <a:t>Filtering</a:t>
            </a:r>
            <a:r>
              <a:rPr lang="en-GB" sz="1600" dirty="0"/>
              <a:t> with SIMD instructions</a:t>
            </a:r>
          </a:p>
        </p:txBody>
      </p:sp>
    </p:spTree>
    <p:extLst>
      <p:ext uri="{BB962C8B-B14F-4D97-AF65-F5344CB8AC3E}">
        <p14:creationId xmlns:p14="http://schemas.microsoft.com/office/powerpoint/2010/main" val="132910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3111" y="131606"/>
            <a:ext cx="8373616" cy="922114"/>
          </a:xfrm>
        </p:spPr>
        <p:txBody>
          <a:bodyPr/>
          <a:lstStyle/>
          <a:p>
            <a:r>
              <a:rPr lang="fr-FR" dirty="0"/>
              <a:t>THDN performances – </a:t>
            </a:r>
            <a:r>
              <a:rPr lang="fr-FR" dirty="0" err="1"/>
              <a:t>floating</a:t>
            </a:r>
            <a:r>
              <a:rPr lang="fr-FR" dirty="0"/>
              <a:t>-point 32bits</a:t>
            </a:r>
          </a:p>
        </p:txBody>
      </p:sp>
      <p:sp>
        <p:nvSpPr>
          <p:cNvPr id="10" name="Espace réservé du contenu 2"/>
          <p:cNvSpPr txBox="1">
            <a:spLocks/>
          </p:cNvSpPr>
          <p:nvPr/>
        </p:nvSpPr>
        <p:spPr>
          <a:xfrm>
            <a:off x="1873042" y="1053720"/>
            <a:ext cx="8587462" cy="2375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000" dirty="0"/>
          </a:p>
          <a:p>
            <a:pPr marL="0" indent="0">
              <a:buNone/>
            </a:pPr>
            <a:endParaRPr lang="en-US" sz="2000" dirty="0"/>
          </a:p>
          <a:p>
            <a:pPr marL="0" indent="0">
              <a:buNone/>
            </a:pPr>
            <a:endParaRPr lang="en-US" sz="2000" dirty="0"/>
          </a:p>
        </p:txBody>
      </p:sp>
      <p:sp>
        <p:nvSpPr>
          <p:cNvPr id="5" name="TextBox 4">
            <a:extLst>
              <a:ext uri="{FF2B5EF4-FFF2-40B4-BE49-F238E27FC236}">
                <a16:creationId xmlns:a16="http://schemas.microsoft.com/office/drawing/2014/main" id="{5F768FA7-9706-4D30-8685-FC38F6F17A83}"/>
              </a:ext>
            </a:extLst>
          </p:cNvPr>
          <p:cNvSpPr txBox="1"/>
          <p:nvPr/>
        </p:nvSpPr>
        <p:spPr>
          <a:xfrm>
            <a:off x="423111" y="2326405"/>
            <a:ext cx="8193169" cy="3477875"/>
          </a:xfrm>
          <a:prstGeom prst="rect">
            <a:avLst/>
          </a:prstGeom>
          <a:noFill/>
        </p:spPr>
        <p:txBody>
          <a:bodyPr wrap="square" rtlCol="0">
            <a:spAutoFit/>
          </a:bodyPr>
          <a:lstStyle/>
          <a:p>
            <a:r>
              <a:rPr lang="en-GB" sz="1100" dirty="0">
                <a:latin typeface="Courier New" panose="02070309020205020404" pitchFamily="49" charset="0"/>
                <a:cs typeface="Courier New" panose="02070309020205020404" pitchFamily="49" charset="0"/>
              </a:rPr>
              <a:t>Sine wave -10dB at 251Hz (THD+N results in </a:t>
            </a:r>
            <a:r>
              <a:rPr lang="en-GB" sz="1100" dirty="0" err="1">
                <a:latin typeface="Courier New" panose="02070309020205020404" pitchFamily="49" charset="0"/>
                <a:cs typeface="Courier New" panose="02070309020205020404" pitchFamily="49" charset="0"/>
              </a:rPr>
              <a:t>dBA</a:t>
            </a:r>
            <a:r>
              <a:rPr lang="en-GB" sz="1100" dirty="0">
                <a:latin typeface="Courier New" panose="02070309020205020404" pitchFamily="49" charset="0"/>
                <a:cs typeface="Courier New" panose="02070309020205020404" pitchFamily="49" charset="0"/>
              </a:rPr>
              <a:t>)</a:t>
            </a:r>
          </a:p>
          <a:p>
            <a:r>
              <a:rPr lang="en-GB" sz="1100" dirty="0">
                <a:latin typeface="Courier New" panose="02070309020205020404" pitchFamily="49" charset="0"/>
                <a:cs typeface="Courier New" panose="02070309020205020404" pitchFamily="49" charset="0"/>
              </a:rPr>
              <a:t>Fs out=&gt;  8000Hz 16000Hz 22050Hz 24000Hz 32000Hz 44100Hz 48000Hz</a:t>
            </a:r>
          </a:p>
          <a:p>
            <a:r>
              <a:rPr lang="en-GB" sz="1100" dirty="0">
                <a:latin typeface="Courier New" panose="02070309020205020404" pitchFamily="49" charset="0"/>
                <a:cs typeface="Courier New" panose="02070309020205020404" pitchFamily="49" charset="0"/>
              </a:rPr>
              <a:t>  8000Hz             150     133     134     134     134     137</a:t>
            </a:r>
          </a:p>
          <a:p>
            <a:r>
              <a:rPr lang="en-GB" sz="1100" dirty="0">
                <a:latin typeface="Courier New" panose="02070309020205020404" pitchFamily="49" charset="0"/>
                <a:cs typeface="Courier New" panose="02070309020205020404" pitchFamily="49" charset="0"/>
              </a:rPr>
              <a:t> 16000Hz     147             138     134     151     143     139</a:t>
            </a:r>
          </a:p>
          <a:p>
            <a:r>
              <a:rPr lang="en-GB" sz="1100" dirty="0">
                <a:latin typeface="Courier New" panose="02070309020205020404" pitchFamily="49" charset="0"/>
                <a:cs typeface="Courier New" panose="02070309020205020404" pitchFamily="49" charset="0"/>
              </a:rPr>
              <a:t> 22050Hz     143     141             135     138     152     142</a:t>
            </a:r>
          </a:p>
          <a:p>
            <a:r>
              <a:rPr lang="en-GB" sz="1100" dirty="0">
                <a:latin typeface="Courier New" panose="02070309020205020404" pitchFamily="49" charset="0"/>
                <a:cs typeface="Courier New" panose="02070309020205020404" pitchFamily="49" charset="0"/>
              </a:rPr>
              <a:t> 24000Hz     145     148     139             136     143     153</a:t>
            </a:r>
          </a:p>
          <a:p>
            <a:r>
              <a:rPr lang="en-GB" sz="1100" dirty="0">
                <a:latin typeface="Courier New" panose="02070309020205020404" pitchFamily="49" charset="0"/>
                <a:cs typeface="Courier New" panose="02070309020205020404" pitchFamily="49" charset="0"/>
              </a:rPr>
              <a:t> 32000Hz     144     147     143     142             136     142</a:t>
            </a:r>
          </a:p>
          <a:p>
            <a:r>
              <a:rPr lang="en-GB" sz="1100" dirty="0">
                <a:latin typeface="Courier New" panose="02070309020205020404" pitchFamily="49" charset="0"/>
                <a:cs typeface="Courier New" panose="02070309020205020404" pitchFamily="49" charset="0"/>
              </a:rPr>
              <a:t> 44100Hz     143     143     148     143     144             135</a:t>
            </a:r>
          </a:p>
          <a:p>
            <a:r>
              <a:rPr lang="en-GB" sz="1100" dirty="0">
                <a:latin typeface="Courier New" panose="02070309020205020404" pitchFamily="49" charset="0"/>
                <a:cs typeface="Courier New" panose="02070309020205020404" pitchFamily="49" charset="0"/>
              </a:rPr>
              <a:t> 48000Hz     143     146     143     148     150     138        </a:t>
            </a:r>
          </a:p>
          <a:p>
            <a:endParaRPr lang="en-GB" sz="1100" dirty="0">
              <a:latin typeface="Courier New" panose="02070309020205020404" pitchFamily="49" charset="0"/>
              <a:cs typeface="Courier New" panose="02070309020205020404" pitchFamily="49" charset="0"/>
            </a:endParaRPr>
          </a:p>
          <a:p>
            <a:endParaRPr lang="en-GB" sz="1100" dirty="0">
              <a:latin typeface="Courier New" panose="02070309020205020404" pitchFamily="49" charset="0"/>
              <a:cs typeface="Courier New" panose="02070309020205020404" pitchFamily="49" charset="0"/>
            </a:endParaRPr>
          </a:p>
          <a:p>
            <a:r>
              <a:rPr lang="en-GB" sz="1100" dirty="0">
                <a:latin typeface="Courier New" panose="02070309020205020404" pitchFamily="49" charset="0"/>
                <a:cs typeface="Courier New" panose="02070309020205020404" pitchFamily="49" charset="0"/>
              </a:rPr>
              <a:t>Sine wave -10dB at 3400Hz (THD+N results in </a:t>
            </a:r>
            <a:r>
              <a:rPr lang="en-GB" sz="1100" dirty="0" err="1">
                <a:latin typeface="Courier New" panose="02070309020205020404" pitchFamily="49" charset="0"/>
                <a:cs typeface="Courier New" panose="02070309020205020404" pitchFamily="49" charset="0"/>
              </a:rPr>
              <a:t>dBA</a:t>
            </a:r>
            <a:r>
              <a:rPr lang="en-GB" sz="1100" dirty="0">
                <a:latin typeface="Courier New" panose="02070309020205020404" pitchFamily="49" charset="0"/>
                <a:cs typeface="Courier New" panose="02070309020205020404" pitchFamily="49" charset="0"/>
              </a:rPr>
              <a:t>)</a:t>
            </a:r>
          </a:p>
          <a:p>
            <a:r>
              <a:rPr lang="en-GB" sz="1100" dirty="0">
                <a:latin typeface="Courier New" panose="02070309020205020404" pitchFamily="49" charset="0"/>
                <a:cs typeface="Courier New" panose="02070309020205020404" pitchFamily="49" charset="0"/>
              </a:rPr>
              <a:t>Fs out=&gt;  8000Hz 16000Hz 22050Hz 24000Hz 32000Hz 44100Hz 48000Hz</a:t>
            </a:r>
          </a:p>
          <a:p>
            <a:r>
              <a:rPr lang="en-GB" sz="1100" dirty="0">
                <a:latin typeface="Courier New" panose="02070309020205020404" pitchFamily="49" charset="0"/>
                <a:cs typeface="Courier New" panose="02070309020205020404" pitchFamily="49" charset="0"/>
              </a:rPr>
              <a:t>  8000Hz                                                        </a:t>
            </a:r>
          </a:p>
          <a:p>
            <a:r>
              <a:rPr lang="en-GB" sz="1100" dirty="0">
                <a:latin typeface="Courier New" panose="02070309020205020404" pitchFamily="49" charset="0"/>
                <a:cs typeface="Courier New" panose="02070309020205020404" pitchFamily="49" charset="0"/>
              </a:rPr>
              <a:t> 16000Hz                     126     138     138     128     137</a:t>
            </a:r>
          </a:p>
          <a:p>
            <a:r>
              <a:rPr lang="en-GB" sz="1100" dirty="0">
                <a:latin typeface="Courier New" panose="02070309020205020404" pitchFamily="49" charset="0"/>
                <a:cs typeface="Courier New" panose="02070309020205020404" pitchFamily="49" charset="0"/>
              </a:rPr>
              <a:t> 22050Hz             140             127     132     135     135</a:t>
            </a:r>
          </a:p>
          <a:p>
            <a:r>
              <a:rPr lang="en-GB" sz="1100" dirty="0">
                <a:latin typeface="Courier New" panose="02070309020205020404" pitchFamily="49" charset="0"/>
                <a:cs typeface="Courier New" panose="02070309020205020404" pitchFamily="49" charset="0"/>
              </a:rPr>
              <a:t> 24000Hz             141     132             132     144     139</a:t>
            </a:r>
          </a:p>
          <a:p>
            <a:r>
              <a:rPr lang="en-GB" sz="1100" dirty="0">
                <a:latin typeface="Courier New" panose="02070309020205020404" pitchFamily="49" charset="0"/>
                <a:cs typeface="Courier New" panose="02070309020205020404" pitchFamily="49" charset="0"/>
              </a:rPr>
              <a:t> 32000Hz             149     143     143             140     137</a:t>
            </a:r>
          </a:p>
          <a:p>
            <a:r>
              <a:rPr lang="en-GB" sz="1100" dirty="0">
                <a:latin typeface="Courier New" panose="02070309020205020404" pitchFamily="49" charset="0"/>
                <a:cs typeface="Courier New" panose="02070309020205020404" pitchFamily="49" charset="0"/>
              </a:rPr>
              <a:t> 44100Hz             145     148     145     143             133</a:t>
            </a:r>
          </a:p>
          <a:p>
            <a:r>
              <a:rPr lang="en-GB" sz="1100" dirty="0">
                <a:latin typeface="Courier New" panose="02070309020205020404" pitchFamily="49" charset="0"/>
                <a:cs typeface="Courier New" panose="02070309020205020404" pitchFamily="49" charset="0"/>
              </a:rPr>
              <a:t> 48000Hz             147     143     148     145     138</a:t>
            </a:r>
          </a:p>
        </p:txBody>
      </p:sp>
      <p:sp>
        <p:nvSpPr>
          <p:cNvPr id="7" name="TextBox 6">
            <a:extLst>
              <a:ext uri="{FF2B5EF4-FFF2-40B4-BE49-F238E27FC236}">
                <a16:creationId xmlns:a16="http://schemas.microsoft.com/office/drawing/2014/main" id="{A902181B-E82C-4435-A746-4FDB9EAE40F6}"/>
              </a:ext>
            </a:extLst>
          </p:cNvPr>
          <p:cNvSpPr txBox="1"/>
          <p:nvPr/>
        </p:nvSpPr>
        <p:spPr>
          <a:xfrm>
            <a:off x="423111" y="1219191"/>
            <a:ext cx="7776864" cy="923330"/>
          </a:xfrm>
          <a:prstGeom prst="rect">
            <a:avLst/>
          </a:prstGeom>
          <a:noFill/>
        </p:spPr>
        <p:txBody>
          <a:bodyPr wrap="square" rtlCol="0">
            <a:spAutoFit/>
          </a:bodyPr>
          <a:lstStyle/>
          <a:p>
            <a:r>
              <a:rPr lang="en-GB" dirty="0"/>
              <a:t>A sine wave (frequency 251Hz and 3400Hz) is resampled. </a:t>
            </a:r>
          </a:p>
          <a:p>
            <a:r>
              <a:rPr lang="en-GB" dirty="0"/>
              <a:t>The computation of the A-weighted THD+N gives numbers larger than 130dB.</a:t>
            </a:r>
          </a:p>
          <a:p>
            <a:r>
              <a:rPr lang="en-GB" dirty="0"/>
              <a:t>The minimum filter length was set to 28 taps.</a:t>
            </a:r>
          </a:p>
        </p:txBody>
      </p:sp>
      <p:pic>
        <p:nvPicPr>
          <p:cNvPr id="3" name="Picture 2">
            <a:extLst>
              <a:ext uri="{FF2B5EF4-FFF2-40B4-BE49-F238E27FC236}">
                <a16:creationId xmlns:a16="http://schemas.microsoft.com/office/drawing/2014/main" id="{9BEBEE9B-32E6-4170-91B9-CB829E080B89}"/>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70000"/>
                    </a14:imgEffect>
                    <a14:imgEffect>
                      <a14:brightnessContrast contrast="40000"/>
                    </a14:imgEffect>
                  </a14:imgLayer>
                </a14:imgProps>
              </a:ext>
            </a:extLst>
          </a:blip>
          <a:stretch>
            <a:fillRect/>
          </a:stretch>
        </p:blipFill>
        <p:spPr>
          <a:xfrm>
            <a:off x="7369257" y="2520434"/>
            <a:ext cx="3956340" cy="3446375"/>
          </a:xfrm>
          <a:prstGeom prst="rect">
            <a:avLst/>
          </a:prstGeom>
        </p:spPr>
      </p:pic>
    </p:spTree>
    <p:extLst>
      <p:ext uri="{BB962C8B-B14F-4D97-AF65-F5344CB8AC3E}">
        <p14:creationId xmlns:p14="http://schemas.microsoft.com/office/powerpoint/2010/main" val="2909607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884" y="131606"/>
            <a:ext cx="8373616" cy="922114"/>
          </a:xfrm>
        </p:spPr>
        <p:txBody>
          <a:bodyPr/>
          <a:lstStyle/>
          <a:p>
            <a:r>
              <a:rPr lang="fr-FR" dirty="0"/>
              <a:t>THDN performances – </a:t>
            </a:r>
            <a:r>
              <a:rPr lang="fr-FR" dirty="0" err="1"/>
              <a:t>fixed</a:t>
            </a:r>
            <a:r>
              <a:rPr lang="fr-FR" dirty="0"/>
              <a:t>-point 16bits</a:t>
            </a:r>
          </a:p>
        </p:txBody>
      </p:sp>
      <p:sp>
        <p:nvSpPr>
          <p:cNvPr id="10" name="Espace réservé du contenu 2"/>
          <p:cNvSpPr txBox="1">
            <a:spLocks/>
          </p:cNvSpPr>
          <p:nvPr/>
        </p:nvSpPr>
        <p:spPr>
          <a:xfrm>
            <a:off x="1873042" y="1053720"/>
            <a:ext cx="8587462" cy="2375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000" dirty="0"/>
          </a:p>
          <a:p>
            <a:pPr marL="0" indent="0">
              <a:buNone/>
            </a:pPr>
            <a:endParaRPr lang="en-US" sz="2000" dirty="0"/>
          </a:p>
          <a:p>
            <a:pPr marL="0" indent="0">
              <a:buNone/>
            </a:pPr>
            <a:endParaRPr lang="en-US" sz="2000" dirty="0"/>
          </a:p>
        </p:txBody>
      </p:sp>
      <p:sp>
        <p:nvSpPr>
          <p:cNvPr id="5" name="TextBox 4">
            <a:extLst>
              <a:ext uri="{FF2B5EF4-FFF2-40B4-BE49-F238E27FC236}">
                <a16:creationId xmlns:a16="http://schemas.microsoft.com/office/drawing/2014/main" id="{5F768FA7-9706-4D30-8685-FC38F6F17A83}"/>
              </a:ext>
            </a:extLst>
          </p:cNvPr>
          <p:cNvSpPr txBox="1"/>
          <p:nvPr/>
        </p:nvSpPr>
        <p:spPr>
          <a:xfrm>
            <a:off x="479376" y="2384919"/>
            <a:ext cx="7416824" cy="3308598"/>
          </a:xfrm>
          <a:prstGeom prst="rect">
            <a:avLst/>
          </a:prstGeom>
          <a:noFill/>
        </p:spPr>
        <p:txBody>
          <a:bodyPr wrap="square" rtlCol="0">
            <a:spAutoFit/>
          </a:bodyPr>
          <a:lstStyle/>
          <a:p>
            <a:r>
              <a:rPr lang="en-GB" sz="1100" dirty="0">
                <a:latin typeface="Courier New" panose="02070309020205020404" pitchFamily="49" charset="0"/>
                <a:cs typeface="Courier New" panose="02070309020205020404" pitchFamily="49" charset="0"/>
              </a:rPr>
              <a:t>Fs out=&gt;  8000Hz 16000Hz 22050Hz 24000Hz 32000Hz 44100Hz 48000Hz</a:t>
            </a:r>
          </a:p>
          <a:p>
            <a:r>
              <a:rPr lang="en-GB" sz="1100" dirty="0">
                <a:latin typeface="Courier New" panose="02070309020205020404" pitchFamily="49" charset="0"/>
                <a:cs typeface="Courier New" panose="02070309020205020404" pitchFamily="49" charset="0"/>
              </a:rPr>
              <a:t>  8000Hz              95      93      95      94      94      95</a:t>
            </a:r>
          </a:p>
          <a:p>
            <a:r>
              <a:rPr lang="en-GB" sz="1100" dirty="0">
                <a:latin typeface="Courier New" panose="02070309020205020404" pitchFamily="49" charset="0"/>
                <a:cs typeface="Courier New" panose="02070309020205020404" pitchFamily="49" charset="0"/>
              </a:rPr>
              <a:t> 16000Hz      97              93      95      96      95      96</a:t>
            </a:r>
          </a:p>
          <a:p>
            <a:r>
              <a:rPr lang="en-GB" sz="1100" dirty="0">
                <a:latin typeface="Courier New" panose="02070309020205020404" pitchFamily="49" charset="0"/>
                <a:cs typeface="Courier New" panose="02070309020205020404" pitchFamily="49" charset="0"/>
              </a:rPr>
              <a:t> 22050Hz      91      93              94      94      97      95</a:t>
            </a:r>
          </a:p>
          <a:p>
            <a:r>
              <a:rPr lang="en-GB" sz="1100" dirty="0">
                <a:latin typeface="Courier New" panose="02070309020205020404" pitchFamily="49" charset="0"/>
                <a:cs typeface="Courier New" panose="02070309020205020404" pitchFamily="49" charset="0"/>
              </a:rPr>
              <a:t> 24000Hz      97      96      93              94      95      97</a:t>
            </a:r>
          </a:p>
          <a:p>
            <a:r>
              <a:rPr lang="en-GB" sz="1100" dirty="0">
                <a:latin typeface="Courier New" panose="02070309020205020404" pitchFamily="49" charset="0"/>
                <a:cs typeface="Courier New" panose="02070309020205020404" pitchFamily="49" charset="0"/>
              </a:rPr>
              <a:t> 32000Hz      97      96      92      94              95      97</a:t>
            </a:r>
          </a:p>
          <a:p>
            <a:r>
              <a:rPr lang="en-GB" sz="1100" dirty="0">
                <a:latin typeface="Courier New" panose="02070309020205020404" pitchFamily="49" charset="0"/>
                <a:cs typeface="Courier New" panose="02070309020205020404" pitchFamily="49" charset="0"/>
              </a:rPr>
              <a:t> 44100Hz      90      92      97      93      94              95</a:t>
            </a:r>
          </a:p>
          <a:p>
            <a:r>
              <a:rPr lang="en-GB" sz="1100" dirty="0">
                <a:latin typeface="Courier New" panose="02070309020205020404" pitchFamily="49" charset="0"/>
                <a:cs typeface="Courier New" panose="02070309020205020404" pitchFamily="49" charset="0"/>
              </a:rPr>
              <a:t> 48000Hz      98      97      92      97      97      95        </a:t>
            </a:r>
          </a:p>
          <a:p>
            <a:endParaRPr lang="en-GB" sz="1100" dirty="0">
              <a:latin typeface="Courier New" panose="02070309020205020404" pitchFamily="49" charset="0"/>
              <a:cs typeface="Courier New" panose="02070309020205020404" pitchFamily="49" charset="0"/>
            </a:endParaRPr>
          </a:p>
          <a:p>
            <a:endParaRPr lang="en-GB" sz="1100" dirty="0">
              <a:latin typeface="Courier New" panose="02070309020205020404" pitchFamily="49" charset="0"/>
              <a:cs typeface="Courier New" panose="02070309020205020404" pitchFamily="49" charset="0"/>
            </a:endParaRPr>
          </a:p>
          <a:p>
            <a:r>
              <a:rPr lang="en-GB" sz="1100" dirty="0">
                <a:latin typeface="Courier New" panose="02070309020205020404" pitchFamily="49" charset="0"/>
                <a:cs typeface="Courier New" panose="02070309020205020404" pitchFamily="49" charset="0"/>
              </a:rPr>
              <a:t>Sine wave -10dB at 3400Hz (THD+N results in </a:t>
            </a:r>
            <a:r>
              <a:rPr lang="en-GB" sz="1100" dirty="0" err="1">
                <a:latin typeface="Courier New" panose="02070309020205020404" pitchFamily="49" charset="0"/>
                <a:cs typeface="Courier New" panose="02070309020205020404" pitchFamily="49" charset="0"/>
              </a:rPr>
              <a:t>dBA</a:t>
            </a:r>
            <a:r>
              <a:rPr lang="en-GB" sz="1100" dirty="0">
                <a:latin typeface="Courier New" panose="02070309020205020404" pitchFamily="49" charset="0"/>
                <a:cs typeface="Courier New" panose="02070309020205020404" pitchFamily="49" charset="0"/>
              </a:rPr>
              <a:t>)</a:t>
            </a:r>
          </a:p>
          <a:p>
            <a:r>
              <a:rPr lang="en-GB" sz="1100" dirty="0">
                <a:latin typeface="Courier New" panose="02070309020205020404" pitchFamily="49" charset="0"/>
                <a:cs typeface="Courier New" panose="02070309020205020404" pitchFamily="49" charset="0"/>
              </a:rPr>
              <a:t>Fs out=&gt;  8000Hz 16000Hz 22050Hz 24000Hz 32000Hz 44100Hz 48000Hz</a:t>
            </a:r>
          </a:p>
          <a:p>
            <a:r>
              <a:rPr lang="en-GB" sz="1100" dirty="0">
                <a:latin typeface="Courier New" panose="02070309020205020404" pitchFamily="49" charset="0"/>
                <a:cs typeface="Courier New" panose="02070309020205020404" pitchFamily="49" charset="0"/>
              </a:rPr>
              <a:t>  8000Hz                                                        </a:t>
            </a:r>
          </a:p>
          <a:p>
            <a:r>
              <a:rPr lang="en-GB" sz="1100" dirty="0">
                <a:latin typeface="Courier New" panose="02070309020205020404" pitchFamily="49" charset="0"/>
                <a:cs typeface="Courier New" panose="02070309020205020404" pitchFamily="49" charset="0"/>
              </a:rPr>
              <a:t> 16000Hz                      94      96      95      95      97</a:t>
            </a:r>
          </a:p>
          <a:p>
            <a:r>
              <a:rPr lang="en-GB" sz="1100" dirty="0">
                <a:latin typeface="Courier New" panose="02070309020205020404" pitchFamily="49" charset="0"/>
                <a:cs typeface="Courier New" panose="02070309020205020404" pitchFamily="49" charset="0"/>
              </a:rPr>
              <a:t> 22050Hz              93              93      94      95      95</a:t>
            </a:r>
          </a:p>
          <a:p>
            <a:r>
              <a:rPr lang="en-GB" sz="1100" dirty="0">
                <a:latin typeface="Courier New" panose="02070309020205020404" pitchFamily="49" charset="0"/>
                <a:cs typeface="Courier New" panose="02070309020205020404" pitchFamily="49" charset="0"/>
              </a:rPr>
              <a:t> 24000Hz              93      93              94      94      96</a:t>
            </a:r>
          </a:p>
          <a:p>
            <a:r>
              <a:rPr lang="en-GB" sz="1100" dirty="0">
                <a:latin typeface="Courier New" panose="02070309020205020404" pitchFamily="49" charset="0"/>
                <a:cs typeface="Courier New" panose="02070309020205020404" pitchFamily="49" charset="0"/>
              </a:rPr>
              <a:t> 32000Hz              99      93      94              96      97</a:t>
            </a:r>
          </a:p>
          <a:p>
            <a:r>
              <a:rPr lang="en-GB" sz="1100" dirty="0">
                <a:latin typeface="Courier New" panose="02070309020205020404" pitchFamily="49" charset="0"/>
                <a:cs typeface="Courier New" panose="02070309020205020404" pitchFamily="49" charset="0"/>
              </a:rPr>
              <a:t> 44100Hz              91      97      93      94              95</a:t>
            </a:r>
          </a:p>
          <a:p>
            <a:r>
              <a:rPr lang="en-GB" sz="1100" dirty="0">
                <a:latin typeface="Courier New" panose="02070309020205020404" pitchFamily="49" charset="0"/>
                <a:cs typeface="Courier New" panose="02070309020205020404" pitchFamily="49" charset="0"/>
              </a:rPr>
              <a:t> 48000Hz              97      91      97      93      95</a:t>
            </a:r>
          </a:p>
        </p:txBody>
      </p:sp>
      <p:sp>
        <p:nvSpPr>
          <p:cNvPr id="7" name="TextBox 6">
            <a:extLst>
              <a:ext uri="{FF2B5EF4-FFF2-40B4-BE49-F238E27FC236}">
                <a16:creationId xmlns:a16="http://schemas.microsoft.com/office/drawing/2014/main" id="{A902181B-E82C-4435-A746-4FDB9EAE40F6}"/>
              </a:ext>
            </a:extLst>
          </p:cNvPr>
          <p:cNvSpPr txBox="1"/>
          <p:nvPr/>
        </p:nvSpPr>
        <p:spPr>
          <a:xfrm>
            <a:off x="390884" y="1096794"/>
            <a:ext cx="9089492" cy="923330"/>
          </a:xfrm>
          <a:prstGeom prst="rect">
            <a:avLst/>
          </a:prstGeom>
          <a:noFill/>
        </p:spPr>
        <p:txBody>
          <a:bodyPr wrap="square" rtlCol="0">
            <a:spAutoFit/>
          </a:bodyPr>
          <a:lstStyle/>
          <a:p>
            <a:r>
              <a:rPr lang="en-GB" dirty="0"/>
              <a:t>A sine wave (frequency 251Hz and 3400Hz) at -10dB FS is resampled at several frequencies. </a:t>
            </a:r>
          </a:p>
          <a:p>
            <a:r>
              <a:rPr lang="en-GB" dirty="0"/>
              <a:t>The computation of the A-weighted THD+N gives numbers in the 95dBA range. </a:t>
            </a:r>
          </a:p>
          <a:p>
            <a:r>
              <a:rPr lang="en-GB" dirty="0"/>
              <a:t>The minimum filter length was set to 24 taps.</a:t>
            </a:r>
          </a:p>
        </p:txBody>
      </p:sp>
      <p:pic>
        <p:nvPicPr>
          <p:cNvPr id="6" name="Picture 5">
            <a:extLst>
              <a:ext uri="{FF2B5EF4-FFF2-40B4-BE49-F238E27FC236}">
                <a16:creationId xmlns:a16="http://schemas.microsoft.com/office/drawing/2014/main" id="{2BD128A4-E21F-47ED-B278-6239E109AC0E}"/>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70000"/>
                    </a14:imgEffect>
                    <a14:imgEffect>
                      <a14:brightnessContrast contrast="40000"/>
                    </a14:imgEffect>
                  </a14:imgLayer>
                </a14:imgProps>
              </a:ext>
            </a:extLst>
          </a:blip>
          <a:stretch>
            <a:fillRect/>
          </a:stretch>
        </p:blipFill>
        <p:spPr>
          <a:xfrm>
            <a:off x="7117114" y="2527173"/>
            <a:ext cx="4122476" cy="3489530"/>
          </a:xfrm>
          <a:prstGeom prst="rect">
            <a:avLst/>
          </a:prstGeom>
        </p:spPr>
      </p:pic>
    </p:spTree>
    <p:extLst>
      <p:ext uri="{BB962C8B-B14F-4D97-AF65-F5344CB8AC3E}">
        <p14:creationId xmlns:p14="http://schemas.microsoft.com/office/powerpoint/2010/main" val="60713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884" y="131606"/>
            <a:ext cx="8373616" cy="922114"/>
          </a:xfrm>
        </p:spPr>
        <p:txBody>
          <a:bodyPr/>
          <a:lstStyle/>
          <a:p>
            <a:r>
              <a:rPr lang="fr-FR" dirty="0"/>
              <a:t>Spectral </a:t>
            </a:r>
            <a:r>
              <a:rPr lang="fr-FR" dirty="0" err="1"/>
              <a:t>flatness</a:t>
            </a:r>
            <a:endParaRPr lang="fr-FR" dirty="0"/>
          </a:p>
        </p:txBody>
      </p:sp>
      <p:sp>
        <p:nvSpPr>
          <p:cNvPr id="10" name="Espace réservé du contenu 2"/>
          <p:cNvSpPr txBox="1">
            <a:spLocks/>
          </p:cNvSpPr>
          <p:nvPr/>
        </p:nvSpPr>
        <p:spPr>
          <a:xfrm>
            <a:off x="1873042" y="1053720"/>
            <a:ext cx="8587462" cy="2375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000" dirty="0"/>
          </a:p>
          <a:p>
            <a:pPr marL="0" indent="0">
              <a:buNone/>
            </a:pPr>
            <a:endParaRPr lang="en-US" sz="2000" dirty="0"/>
          </a:p>
          <a:p>
            <a:pPr marL="0" indent="0">
              <a:buNone/>
            </a:pPr>
            <a:endParaRPr lang="en-US" sz="2000" dirty="0"/>
          </a:p>
        </p:txBody>
      </p:sp>
      <p:sp>
        <p:nvSpPr>
          <p:cNvPr id="7" name="TextBox 6">
            <a:extLst>
              <a:ext uri="{FF2B5EF4-FFF2-40B4-BE49-F238E27FC236}">
                <a16:creationId xmlns:a16="http://schemas.microsoft.com/office/drawing/2014/main" id="{A902181B-E82C-4435-A746-4FDB9EAE40F6}"/>
              </a:ext>
            </a:extLst>
          </p:cNvPr>
          <p:cNvSpPr txBox="1"/>
          <p:nvPr/>
        </p:nvSpPr>
        <p:spPr>
          <a:xfrm>
            <a:off x="390884" y="1096794"/>
            <a:ext cx="11105716" cy="1200329"/>
          </a:xfrm>
          <a:prstGeom prst="rect">
            <a:avLst/>
          </a:prstGeom>
          <a:noFill/>
        </p:spPr>
        <p:txBody>
          <a:bodyPr wrap="square" rtlCol="0">
            <a:spAutoFit/>
          </a:bodyPr>
          <a:lstStyle/>
          <a:p>
            <a:r>
              <a:rPr lang="en-GB" dirty="0"/>
              <a:t>The computation do not introduce ripples in the output samples.</a:t>
            </a:r>
          </a:p>
          <a:p>
            <a:r>
              <a:rPr lang="en-GB" dirty="0"/>
              <a:t>The two plots on the left are the spectrum shape of the of the 24-taps filter.</a:t>
            </a:r>
          </a:p>
          <a:p>
            <a:r>
              <a:rPr lang="en-GB" dirty="0"/>
              <a:t>The right-plot is the wave and spectrogram of the fixed-point Q15 processing result.</a:t>
            </a:r>
          </a:p>
          <a:p>
            <a:r>
              <a:rPr lang="en-GB" dirty="0"/>
              <a:t>In this example, the spectral flatness at 1dB is guaranteed up to 19500Hz.</a:t>
            </a:r>
          </a:p>
        </p:txBody>
      </p:sp>
      <p:pic>
        <p:nvPicPr>
          <p:cNvPr id="3" name="Picture 2">
            <a:extLst>
              <a:ext uri="{FF2B5EF4-FFF2-40B4-BE49-F238E27FC236}">
                <a16:creationId xmlns:a16="http://schemas.microsoft.com/office/drawing/2014/main" id="{170C5935-F30A-420F-B3F3-065AE482180F}"/>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77000"/>
                    </a14:imgEffect>
                    <a14:imgEffect>
                      <a14:brightnessContrast contrast="42000"/>
                    </a14:imgEffect>
                  </a14:imgLayer>
                </a14:imgProps>
              </a:ext>
            </a:extLst>
          </a:blip>
          <a:stretch>
            <a:fillRect/>
          </a:stretch>
        </p:blipFill>
        <p:spPr>
          <a:xfrm>
            <a:off x="390884" y="2782668"/>
            <a:ext cx="3356461" cy="2814423"/>
          </a:xfrm>
          <a:prstGeom prst="rect">
            <a:avLst/>
          </a:prstGeom>
        </p:spPr>
      </p:pic>
      <p:pic>
        <p:nvPicPr>
          <p:cNvPr id="4" name="Picture 3">
            <a:extLst>
              <a:ext uri="{FF2B5EF4-FFF2-40B4-BE49-F238E27FC236}">
                <a16:creationId xmlns:a16="http://schemas.microsoft.com/office/drawing/2014/main" id="{28809D7D-809F-4342-BB8B-902AD0B0FFEC}"/>
              </a:ext>
            </a:extLst>
          </p:cNvPr>
          <p:cNvPicPr>
            <a:picLocks noChangeAspect="1"/>
          </p:cNvPicPr>
          <p:nvPr/>
        </p:nvPicPr>
        <p:blipFill>
          <a:blip r:embed="rId4">
            <a:extLst>
              <a:ext uri="{BEBA8EAE-BF5A-486C-A8C5-ECC9F3942E4B}">
                <a14:imgProps xmlns:a14="http://schemas.microsoft.com/office/drawing/2010/main">
                  <a14:imgLayer r:embed="rId5">
                    <a14:imgEffect>
                      <a14:sharpenSoften amount="54000"/>
                    </a14:imgEffect>
                    <a14:imgEffect>
                      <a14:saturation sat="0"/>
                    </a14:imgEffect>
                    <a14:imgEffect>
                      <a14:brightnessContrast bright="26000" contrast="-36000"/>
                    </a14:imgEffect>
                  </a14:imgLayer>
                </a14:imgProps>
              </a:ext>
            </a:extLst>
          </a:blip>
          <a:stretch>
            <a:fillRect/>
          </a:stretch>
        </p:blipFill>
        <p:spPr>
          <a:xfrm>
            <a:off x="7104112" y="2782668"/>
            <a:ext cx="4104456" cy="2819583"/>
          </a:xfrm>
          <a:prstGeom prst="rect">
            <a:avLst/>
          </a:prstGeom>
        </p:spPr>
      </p:pic>
      <p:pic>
        <p:nvPicPr>
          <p:cNvPr id="8" name="Picture 7">
            <a:extLst>
              <a:ext uri="{FF2B5EF4-FFF2-40B4-BE49-F238E27FC236}">
                <a16:creationId xmlns:a16="http://schemas.microsoft.com/office/drawing/2014/main" id="{EF1C201C-03F5-4465-811E-A4FFC1B7D96D}"/>
              </a:ext>
            </a:extLst>
          </p:cNvPr>
          <p:cNvPicPr>
            <a:picLocks noChangeAspect="1"/>
          </p:cNvPicPr>
          <p:nvPr/>
        </p:nvPicPr>
        <p:blipFill>
          <a:blip r:embed="rId6">
            <a:extLst>
              <a:ext uri="{BEBA8EAE-BF5A-486C-A8C5-ECC9F3942E4B}">
                <a14:imgProps xmlns:a14="http://schemas.microsoft.com/office/drawing/2010/main">
                  <a14:imgLayer r:embed="rId7">
                    <a14:imgEffect>
                      <a14:sharpenSoften amount="53000"/>
                    </a14:imgEffect>
                    <a14:imgEffect>
                      <a14:brightnessContrast contrast="36000"/>
                    </a14:imgEffect>
                  </a14:imgLayer>
                </a14:imgProps>
              </a:ext>
            </a:extLst>
          </a:blip>
          <a:stretch>
            <a:fillRect/>
          </a:stretch>
        </p:blipFill>
        <p:spPr>
          <a:xfrm>
            <a:off x="3696453" y="2782669"/>
            <a:ext cx="3407659" cy="2814423"/>
          </a:xfrm>
          <a:prstGeom prst="rect">
            <a:avLst/>
          </a:prstGeom>
        </p:spPr>
      </p:pic>
    </p:spTree>
    <p:extLst>
      <p:ext uri="{BB962C8B-B14F-4D97-AF65-F5344CB8AC3E}">
        <p14:creationId xmlns:p14="http://schemas.microsoft.com/office/powerpoint/2010/main" val="34027635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3591</TotalTime>
  <Words>1887</Words>
  <Application>Microsoft Office PowerPoint</Application>
  <PresentationFormat>Widescreen</PresentationFormat>
  <Paragraphs>130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Courier New</vt:lpstr>
      <vt:lpstr>Thème Office</vt:lpstr>
      <vt:lpstr>LOW-COMPLEXITY ARBITRARY SAMPLE-RATE CONVERTER</vt:lpstr>
      <vt:lpstr>Overview</vt:lpstr>
      <vt:lpstr>Programming interfaces</vt:lpstr>
      <vt:lpstr>Details</vt:lpstr>
      <vt:lpstr>Algorithm complexity numbers</vt:lpstr>
      <vt:lpstr>CPU load simulation</vt:lpstr>
      <vt:lpstr>THDN performances – floating-point 32bits</vt:lpstr>
      <vt:lpstr>THDN performances – fixed-point 16bits</vt:lpstr>
      <vt:lpstr>Spectral flatness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FirmwareDevelopments</dc:creator>
  <cp:lastModifiedBy>Laurent Le Faucheur</cp:lastModifiedBy>
  <cp:revision>73</cp:revision>
  <dcterms:created xsi:type="dcterms:W3CDTF">2016-05-07T16:57:07Z</dcterms:created>
  <dcterms:modified xsi:type="dcterms:W3CDTF">2018-08-19T10:25:33Z</dcterms:modified>
</cp:coreProperties>
</file>